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0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Средний стиль 3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-73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pieChart>
        <c:varyColors val="1"/>
        <c:firstSliceAng val="0"/>
      </c:pie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B140-DB9F-412F-BA3A-4221731DD18C}" type="datetimeFigureOut">
              <a:rPr lang="uk-UA" smtClean="0"/>
              <a:pPr/>
              <a:t>25.10.2017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62484-70F0-4BFC-B0F5-FB99463F29CC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386630044"/>
      </p:ext>
    </p:extLst>
  </p:cSld>
  <p:clrMapOvr>
    <a:masterClrMapping/>
  </p:clrMapOvr>
  <p:transition spd="med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B140-DB9F-412F-BA3A-4221731DD18C}" type="datetimeFigureOut">
              <a:rPr lang="uk-UA" smtClean="0"/>
              <a:pPr/>
              <a:t>25.10.2017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62484-70F0-4BFC-B0F5-FB99463F29CC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003175156"/>
      </p:ext>
    </p:extLst>
  </p:cSld>
  <p:clrMapOvr>
    <a:masterClrMapping/>
  </p:clrMapOvr>
  <p:transition spd="med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B140-DB9F-412F-BA3A-4221731DD18C}" type="datetimeFigureOut">
              <a:rPr lang="uk-UA" smtClean="0"/>
              <a:pPr/>
              <a:t>25.10.2017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62484-70F0-4BFC-B0F5-FB99463F29CC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911582269"/>
      </p:ext>
    </p:extLst>
  </p:cSld>
  <p:clrMapOvr>
    <a:masterClrMapping/>
  </p:clrMapOvr>
  <p:transition spd="med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B140-DB9F-412F-BA3A-4221731DD18C}" type="datetimeFigureOut">
              <a:rPr lang="uk-UA" smtClean="0"/>
              <a:pPr/>
              <a:t>25.10.2017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62484-70F0-4BFC-B0F5-FB99463F29CC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898356091"/>
      </p:ext>
    </p:extLst>
  </p:cSld>
  <p:clrMapOvr>
    <a:masterClrMapping/>
  </p:clrMapOvr>
  <p:transition spd="med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B140-DB9F-412F-BA3A-4221731DD18C}" type="datetimeFigureOut">
              <a:rPr lang="uk-UA" smtClean="0"/>
              <a:pPr/>
              <a:t>25.10.2017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62484-70F0-4BFC-B0F5-FB99463F29CC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986471870"/>
      </p:ext>
    </p:extLst>
  </p:cSld>
  <p:clrMapOvr>
    <a:masterClrMapping/>
  </p:clrMapOvr>
  <p:transition spd="med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B140-DB9F-412F-BA3A-4221731DD18C}" type="datetimeFigureOut">
              <a:rPr lang="uk-UA" smtClean="0"/>
              <a:pPr/>
              <a:t>25.10.2017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62484-70F0-4BFC-B0F5-FB99463F29CC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489654048"/>
      </p:ext>
    </p:extLst>
  </p:cSld>
  <p:clrMapOvr>
    <a:masterClrMapping/>
  </p:clrMapOvr>
  <p:transition spd="med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B140-DB9F-412F-BA3A-4221731DD18C}" type="datetimeFigureOut">
              <a:rPr lang="uk-UA" smtClean="0"/>
              <a:pPr/>
              <a:t>25.10.2017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62484-70F0-4BFC-B0F5-FB99463F29CC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900761211"/>
      </p:ext>
    </p:extLst>
  </p:cSld>
  <p:clrMapOvr>
    <a:masterClrMapping/>
  </p:clrMapOvr>
  <p:transition spd="med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B140-DB9F-412F-BA3A-4221731DD18C}" type="datetimeFigureOut">
              <a:rPr lang="uk-UA" smtClean="0"/>
              <a:pPr/>
              <a:t>25.10.2017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62484-70F0-4BFC-B0F5-FB99463F29CC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052242796"/>
      </p:ext>
    </p:extLst>
  </p:cSld>
  <p:clrMapOvr>
    <a:masterClrMapping/>
  </p:clrMapOvr>
  <p:transition spd="med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B140-DB9F-412F-BA3A-4221731DD18C}" type="datetimeFigureOut">
              <a:rPr lang="uk-UA" smtClean="0"/>
              <a:pPr/>
              <a:t>25.10.2017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62484-70F0-4BFC-B0F5-FB99463F29CC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798571788"/>
      </p:ext>
    </p:extLst>
  </p:cSld>
  <p:clrMapOvr>
    <a:masterClrMapping/>
  </p:clrMapOvr>
  <p:transition spd="med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B140-DB9F-412F-BA3A-4221731DD18C}" type="datetimeFigureOut">
              <a:rPr lang="uk-UA" smtClean="0"/>
              <a:pPr/>
              <a:t>25.10.2017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62484-70F0-4BFC-B0F5-FB99463F29CC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479947767"/>
      </p:ext>
    </p:extLst>
  </p:cSld>
  <p:clrMapOvr>
    <a:masterClrMapping/>
  </p:clrMapOvr>
  <p:transition spd="med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B140-DB9F-412F-BA3A-4221731DD18C}" type="datetimeFigureOut">
              <a:rPr lang="uk-UA" smtClean="0"/>
              <a:pPr/>
              <a:t>25.10.2017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62484-70F0-4BFC-B0F5-FB99463F29CC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511055279"/>
      </p:ext>
    </p:extLst>
  </p:cSld>
  <p:clrMapOvr>
    <a:masterClrMapping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FB140-DB9F-412F-BA3A-4221731DD18C}" type="datetimeFigureOut">
              <a:rPr lang="uk-UA" smtClean="0"/>
              <a:pPr/>
              <a:t>25.10.2017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62484-70F0-4BFC-B0F5-FB99463F29CC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80390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diamond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0113" y="3348335"/>
            <a:ext cx="6875344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Фінансування</a:t>
            </a:r>
            <a:r>
              <a:rPr lang="ru-RU" sz="5400" b="1" cap="none" spc="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ru-RU" sz="5400" b="1" cap="none" spc="0" dirty="0" err="1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освіти</a:t>
            </a:r>
            <a:r>
              <a:rPr lang="ru-RU" sz="5400" b="1" cap="none" spc="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ru-RU" sz="5400" b="1" cap="none" spc="0" dirty="0" err="1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дітей</a:t>
            </a:r>
            <a:r>
              <a:rPr lang="ru-RU" sz="5400" b="1" cap="none" spc="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з </a:t>
            </a:r>
            <a:r>
              <a:rPr lang="ru-RU" sz="5400" b="1" cap="none" spc="0" dirty="0" err="1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особливими</a:t>
            </a:r>
            <a:endParaRPr lang="ru-RU" sz="5400" b="1" cap="none" spc="0" dirty="0" smtClean="0">
              <a:ln w="9525">
                <a:solidFill>
                  <a:srgbClr val="002060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ru-RU" sz="5400" b="1" cap="none" spc="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ru-RU" sz="5400" b="1" cap="none" spc="0" dirty="0" err="1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освітніми</a:t>
            </a:r>
            <a:r>
              <a:rPr lang="ru-RU" sz="5400" b="1" cap="none" spc="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потребами</a:t>
            </a:r>
            <a:endParaRPr lang="ru-RU" sz="5400" b="1" cap="none" spc="0" dirty="0">
              <a:ln w="9525">
                <a:solidFill>
                  <a:srgbClr val="002060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5287540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0458" y="1787856"/>
            <a:ext cx="10053852" cy="3861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750"/>
              </a:spcAft>
            </a:pPr>
            <a:r>
              <a:rPr lang="uk-UA" sz="3200" b="1" u="sng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Субвенція спрямовується на оплату таких видатків</a:t>
            </a:r>
            <a:r>
              <a:rPr lang="uk-UA" sz="3200" b="1" u="sng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750"/>
              </a:spcAft>
            </a:pPr>
            <a:endParaRPr lang="uk-UA" sz="300" b="1" u="sng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uk-UA" sz="2400" b="1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проведення/надання додаткових корекційно-</a:t>
            </a:r>
            <a:r>
              <a:rPr lang="uk-UA" sz="2400" b="1" dirty="0" err="1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розвиткових</a:t>
            </a:r>
            <a:r>
              <a:rPr lang="uk-UA" sz="2400" b="1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занять/послуг, що визначені індивідуальною програмою розвитку дитини</a:t>
            </a:r>
            <a:r>
              <a:rPr lang="uk-UA" sz="24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uk-UA" sz="100" b="1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uk-UA" sz="2400" b="1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придбання спеціальних засобів корекції психофізичного розвитку, </a:t>
            </a:r>
            <a:r>
              <a:rPr lang="uk-UA" sz="2400" b="1" dirty="0" err="1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обладанання</a:t>
            </a:r>
            <a:r>
              <a:rPr lang="uk-UA" sz="2400" b="1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дидактичного матеріалу та особливих засобів наочності, які дозволяють розширити межі доступності реалізації індивідуальної програми розвитку.</a:t>
            </a:r>
            <a:endParaRPr lang="uk-UA" sz="2800" b="1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7692239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160" y="1691746"/>
            <a:ext cx="10165080" cy="3869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uk-UA" sz="3200" b="1" u="sng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Додаткові послуги, </a:t>
            </a:r>
          </a:p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uk-UA" sz="3200" b="1" u="sng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 можна організувати на даний час </a:t>
            </a:r>
          </a:p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uk-UA" sz="3200" b="1" u="sng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(за нозологіями):</a:t>
            </a:r>
          </a:p>
          <a:p>
            <a:pPr marL="342900" indent="-342900" algn="just">
              <a:lnSpc>
                <a:spcPct val="107000"/>
              </a:lnSpc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uk-UA" sz="24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масаж,</a:t>
            </a:r>
          </a:p>
          <a:p>
            <a:pPr marL="342900" indent="-342900" algn="just">
              <a:lnSpc>
                <a:spcPct val="107000"/>
              </a:lnSpc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uk-UA" sz="2400" b="1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</a:t>
            </a:r>
            <a:r>
              <a:rPr lang="uk-UA" sz="24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ікувальна фізкультура,</a:t>
            </a:r>
          </a:p>
          <a:p>
            <a:pPr marL="342900" indent="-342900" algn="just">
              <a:lnSpc>
                <a:spcPct val="107000"/>
              </a:lnSpc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uk-UA" sz="2400" b="1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4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упровід психолога,</a:t>
            </a:r>
          </a:p>
          <a:p>
            <a:pPr marL="342900" indent="-342900" algn="just">
              <a:lnSpc>
                <a:spcPct val="107000"/>
              </a:lnSpc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uk-UA" sz="2400" b="1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uk-UA" sz="24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аняття з логопедом. </a:t>
            </a:r>
            <a:endParaRPr lang="uk-UA" sz="2400" b="1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="" xmlns:p14="http://schemas.microsoft.com/office/powerpoint/2010/main" val="294287351"/>
              </p:ext>
            </p:extLst>
          </p:nvPr>
        </p:nvGraphicFramePr>
        <p:xfrm>
          <a:off x="3048000" y="562694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498343884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9220252"/>
              </p:ext>
            </p:extLst>
          </p:nvPr>
        </p:nvGraphicFramePr>
        <p:xfrm>
          <a:off x="1575752" y="1571081"/>
          <a:ext cx="8924607" cy="5218176"/>
        </p:xfrm>
        <a:graphic>
          <a:graphicData uri="http://schemas.openxmlformats.org/drawingml/2006/table">
            <a:tbl>
              <a:tblPr firstRow="1" firstCol="1" bandRow="1">
                <a:tableStyleId>{6E25E649-3F16-4E02-A733-19D2CDBF48F0}</a:tableStyleId>
              </a:tblPr>
              <a:tblGrid>
                <a:gridCol w="1178022"/>
                <a:gridCol w="4771407"/>
                <a:gridCol w="2975178"/>
              </a:tblGrid>
              <a:tr h="2605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№ п/п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Назва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Приблизна</a:t>
                      </a:r>
                      <a:r>
                        <a:rPr lang="ru-RU" sz="2000" dirty="0">
                          <a:effectLst/>
                        </a:rPr>
                        <a:t> ц</a:t>
                      </a:r>
                      <a:r>
                        <a:rPr lang="uk-UA" sz="2000" dirty="0">
                          <a:effectLst/>
                        </a:rPr>
                        <a:t>і</a:t>
                      </a:r>
                      <a:r>
                        <a:rPr lang="ru-RU" sz="2000" dirty="0">
                          <a:effectLst/>
                        </a:rPr>
                        <a:t>на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054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r>
                        <a:rPr lang="uk-UA" sz="2000" dirty="0" smtClean="0">
                          <a:effectLst/>
                        </a:rPr>
                        <a:t>1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Розумні кубики та тренажер для письма</a:t>
                      </a:r>
                      <a:endParaRPr lang="uk-UA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125 грн</a:t>
                      </a:r>
                      <a:endParaRPr lang="uk-UA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054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r>
                        <a:rPr lang="uk-UA" sz="2000" dirty="0" smtClean="0">
                          <a:effectLst/>
                        </a:rPr>
                        <a:t>2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Магнітні цифри та букви</a:t>
                      </a:r>
                      <a:endParaRPr lang="uk-UA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131.90 грн</a:t>
                      </a:r>
                      <a:endParaRPr lang="uk-UA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054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r>
                        <a:rPr lang="uk-UA" sz="2000" dirty="0" smtClean="0">
                          <a:effectLst/>
                        </a:rPr>
                        <a:t>3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Набір фігурок домашніх тварин</a:t>
                      </a:r>
                      <a:endParaRPr lang="uk-UA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128 грн</a:t>
                      </a:r>
                      <a:endParaRPr lang="uk-UA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054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r>
                        <a:rPr lang="uk-UA" sz="2000" dirty="0" smtClean="0">
                          <a:effectLst/>
                        </a:rPr>
                        <a:t>4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Кубики «Городок»</a:t>
                      </a:r>
                      <a:endParaRPr lang="uk-UA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184 грн</a:t>
                      </a:r>
                      <a:endParaRPr lang="uk-UA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054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r>
                        <a:rPr lang="uk-UA" sz="2000" dirty="0" smtClean="0">
                          <a:effectLst/>
                        </a:rPr>
                        <a:t>5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Пірамідка</a:t>
                      </a:r>
                      <a:endParaRPr lang="uk-UA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78 грн</a:t>
                      </a:r>
                      <a:endParaRPr lang="uk-UA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9613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r>
                        <a:rPr lang="uk-UA" sz="2000" dirty="0" smtClean="0">
                          <a:effectLst/>
                        </a:rPr>
                        <a:t>6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Картки </a:t>
                      </a:r>
                      <a:r>
                        <a:rPr lang="uk-UA" sz="2000" dirty="0" err="1">
                          <a:effectLst/>
                        </a:rPr>
                        <a:t>Домана</a:t>
                      </a:r>
                      <a:r>
                        <a:rPr lang="uk-UA" sz="2000" dirty="0">
                          <a:effectLst/>
                        </a:rPr>
                        <a:t>:</a:t>
                      </a:r>
                      <a:endParaRPr lang="uk-UA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uk-UA" sz="2000" dirty="0">
                          <a:effectLst/>
                        </a:rPr>
                        <a:t>Людина</a:t>
                      </a:r>
                      <a:endParaRPr lang="uk-UA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uk-UA" sz="2000" dirty="0">
                          <a:effectLst/>
                        </a:rPr>
                        <a:t>Їжа</a:t>
                      </a:r>
                      <a:endParaRPr lang="uk-UA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uk-UA" sz="2000" dirty="0">
                          <a:effectLst/>
                        </a:rPr>
                        <a:t>Посуд</a:t>
                      </a:r>
                      <a:endParaRPr lang="uk-UA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uk-UA" sz="2000" dirty="0">
                          <a:effectLst/>
                        </a:rPr>
                        <a:t>Одяг</a:t>
                      </a:r>
                      <a:endParaRPr lang="uk-UA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uk-UA" sz="2000" dirty="0">
                          <a:effectLst/>
                        </a:rPr>
                        <a:t>Транспорт</a:t>
                      </a:r>
                      <a:endParaRPr lang="uk-UA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uk-UA" sz="2000" dirty="0">
                          <a:effectLst/>
                        </a:rPr>
                        <a:t>Природа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uk-UA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45 грн</a:t>
                      </a:r>
                      <a:endParaRPr lang="uk-UA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45 грн</a:t>
                      </a:r>
                      <a:endParaRPr lang="uk-UA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45 грн</a:t>
                      </a:r>
                      <a:endParaRPr lang="uk-UA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45 грн</a:t>
                      </a:r>
                      <a:endParaRPr lang="uk-UA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45 грн</a:t>
                      </a:r>
                      <a:endParaRPr lang="uk-UA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45 грн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054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r>
                        <a:rPr lang="uk-UA" sz="2000" dirty="0" smtClean="0">
                          <a:effectLst/>
                        </a:rPr>
                        <a:t>7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Гра-лото «Моя домівка»</a:t>
                      </a:r>
                      <a:endParaRPr lang="uk-UA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9 грн</a:t>
                      </a:r>
                      <a:endParaRPr lang="uk-UA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054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r>
                        <a:rPr lang="uk-UA" sz="2000" dirty="0" smtClean="0">
                          <a:effectLst/>
                        </a:rPr>
                        <a:t>8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Лічи до 100</a:t>
                      </a:r>
                      <a:endParaRPr lang="uk-UA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18.05 грн</a:t>
                      </a:r>
                      <a:endParaRPr lang="uk-UA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05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 </a:t>
                      </a:r>
                      <a:endParaRPr lang="uk-UA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~</a:t>
                      </a:r>
                      <a:r>
                        <a:rPr lang="uk-UA" sz="2000" dirty="0">
                          <a:effectLst/>
                        </a:rPr>
                        <a:t>944,95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86060" y="370752"/>
            <a:ext cx="1057411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Корекційні засоби навчання для дітей з тяжкими порушеннями мовлення,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порушеннями опорно-рухового апарату,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розумово відсталих та з затримкою психічного розвитку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71250929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66819621"/>
              </p:ext>
            </p:extLst>
          </p:nvPr>
        </p:nvGraphicFramePr>
        <p:xfrm>
          <a:off x="1773872" y="2213829"/>
          <a:ext cx="9031288" cy="3775490"/>
        </p:xfrm>
        <a:graphic>
          <a:graphicData uri="http://schemas.openxmlformats.org/drawingml/2006/table">
            <a:tbl>
              <a:tblPr firstRow="1" firstCol="1" bandRow="1">
                <a:tableStyleId>{6E25E649-3F16-4E02-A733-19D2CDBF48F0}</a:tableStyleId>
              </a:tblPr>
              <a:tblGrid>
                <a:gridCol w="1058918"/>
                <a:gridCol w="4961628"/>
                <a:gridCol w="3010742"/>
              </a:tblGrid>
              <a:tr h="10964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№ п/п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Назва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Приблизна ціна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5800"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  <a:endParaRPr lang="uk-UA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Магніти букви та цифри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131.90 грн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5800">
                <a:tc>
                  <a:txBody>
                    <a:bodyPr/>
                    <a:lstStyle/>
                    <a:p>
                      <a:r>
                        <a:rPr lang="uk-UA" dirty="0" smtClean="0"/>
                        <a:t>2</a:t>
                      </a:r>
                      <a:endParaRPr lang="uk-UA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Набір геометричних фігур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345 грн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5800">
                <a:tc>
                  <a:txBody>
                    <a:bodyPr/>
                    <a:lstStyle/>
                    <a:p>
                      <a:r>
                        <a:rPr lang="uk-UA" dirty="0" smtClean="0"/>
                        <a:t>3</a:t>
                      </a:r>
                      <a:endParaRPr lang="uk-UA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Бінокулярна лупа-окуляри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342 грн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5800">
                <a:tc>
                  <a:txBody>
                    <a:bodyPr/>
                    <a:lstStyle/>
                    <a:p>
                      <a:r>
                        <a:rPr lang="uk-UA" dirty="0" smtClean="0"/>
                        <a:t>4</a:t>
                      </a:r>
                      <a:endParaRPr lang="uk-UA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Лупа-лінійка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130 грн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5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~</a:t>
                      </a:r>
                      <a:r>
                        <a:rPr lang="uk-UA" sz="2000" dirty="0">
                          <a:effectLst/>
                        </a:rPr>
                        <a:t>948.90 грн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48756" y="872593"/>
            <a:ext cx="722101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Корекційні засоби навчання та обладнання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дітей зі зниженим зором та незрячих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3486632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49880" y="358511"/>
            <a:ext cx="6096000" cy="9916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28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Корекційні засоби навчання для дітей зі зниженим слухом та глухих</a:t>
            </a:r>
            <a:endParaRPr lang="uk-UA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45434953"/>
              </p:ext>
            </p:extLst>
          </p:nvPr>
        </p:nvGraphicFramePr>
        <p:xfrm>
          <a:off x="1555847" y="1637731"/>
          <a:ext cx="8830098" cy="5087561"/>
        </p:xfrm>
        <a:graphic>
          <a:graphicData uri="http://schemas.openxmlformats.org/drawingml/2006/table">
            <a:tbl>
              <a:tblPr firstRow="1" firstCol="1" bandRow="1">
                <a:tableStyleId>{74C1A8A3-306A-4EB7-A6B1-4F7E0EB9C5D6}</a:tableStyleId>
              </a:tblPr>
              <a:tblGrid>
                <a:gridCol w="1035328"/>
                <a:gridCol w="4851098"/>
                <a:gridCol w="2943672"/>
              </a:tblGrid>
              <a:tr h="3194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№ п/п</a:t>
                      </a:r>
                      <a:endParaRPr lang="uk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Назва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Приблизна ціна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9490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1</a:t>
                      </a:r>
                      <a:endParaRPr lang="uk-UA" sz="2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Набір таблиць «Українська мова» 34шт.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124 грн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9490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2</a:t>
                      </a:r>
                      <a:endParaRPr lang="uk-UA" sz="2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«Ерудит-еліт» настільна гра в слова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257.90 грн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9490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3</a:t>
                      </a:r>
                      <a:endParaRPr lang="uk-UA" sz="2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Магнітні букви та цифри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131.90 грн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3765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4</a:t>
                      </a:r>
                      <a:endParaRPr lang="uk-UA" sz="2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Настільна гра-вікторина «Вивчаємо прислів</a:t>
                      </a:r>
                      <a:r>
                        <a:rPr lang="ru-RU" sz="2400">
                          <a:effectLst/>
                        </a:rPr>
                        <a:t>’я»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143.10 грн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9490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5</a:t>
                      </a:r>
                      <a:endParaRPr lang="uk-UA" sz="2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Дом</a:t>
                      </a:r>
                      <a:r>
                        <a:rPr lang="uk-UA" sz="2400">
                          <a:effectLst/>
                        </a:rPr>
                        <a:t>іно числа й точки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122.40 грн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9490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6</a:t>
                      </a:r>
                      <a:endParaRPr lang="uk-UA" sz="2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Тренажер для письма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75 грн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9490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7</a:t>
                      </a:r>
                      <a:endParaRPr lang="uk-UA" sz="2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Лото геометричні фігури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19.61 грн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9490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8</a:t>
                      </a:r>
                      <a:endParaRPr lang="uk-UA" sz="2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Таблиці природні явища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14.90 грн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9490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9</a:t>
                      </a:r>
                      <a:endParaRPr lang="uk-UA" sz="2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Таблиці пори року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58 грн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94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 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 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~</a:t>
                      </a:r>
                      <a:r>
                        <a:rPr lang="ru-RU" sz="2400" dirty="0">
                          <a:effectLst/>
                        </a:rPr>
                        <a:t>946,81 </a:t>
                      </a:r>
                      <a:r>
                        <a:rPr lang="ru-RU" sz="2400" dirty="0" err="1">
                          <a:effectLst/>
                        </a:rPr>
                        <a:t>грн</a:t>
                      </a:r>
                      <a:endParaRPr lang="uk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792700938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290</Words>
  <Application>Microsoft Office PowerPoint</Application>
  <PresentationFormat>Произвольный</PresentationFormat>
  <Paragraphs>114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marina</dc:creator>
  <cp:lastModifiedBy>Пользователь Windows</cp:lastModifiedBy>
  <cp:revision>15</cp:revision>
  <dcterms:created xsi:type="dcterms:W3CDTF">2017-10-23T17:48:43Z</dcterms:created>
  <dcterms:modified xsi:type="dcterms:W3CDTF">2017-10-25T06:29:14Z</dcterms:modified>
</cp:coreProperties>
</file>